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8229600" cx="14630400"/>
  <p:notesSz cx="8229600" cy="14630400"/>
  <p:embeddedFontLst>
    <p:embeddedFont>
      <p:font typeface="Nunito"/>
      <p:regular r:id="rId9"/>
      <p:bold r:id="rId10"/>
      <p:italic r:id="rId11"/>
      <p:boldItalic r:id="rId12"/>
    </p:embeddedFont>
    <p:embeddedFont>
      <p:font typeface="PT Sans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unito-italic.fntdata"/><Relationship Id="rId10" Type="http://schemas.openxmlformats.org/officeDocument/2006/relationships/font" Target="fonts/Nunito-bold.fntdata"/><Relationship Id="rId13" Type="http://schemas.openxmlformats.org/officeDocument/2006/relationships/font" Target="fonts/PTSans-regular.fntdata"/><Relationship Id="rId12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Nunito-regular.fntdata"/><Relationship Id="rId15" Type="http://schemas.openxmlformats.org/officeDocument/2006/relationships/font" Target="fonts/PTSans-italic.fntdata"/><Relationship Id="rId14" Type="http://schemas.openxmlformats.org/officeDocument/2006/relationships/font" Target="fonts/PTSans-bold.fntdata"/><Relationship Id="rId16" Type="http://schemas.openxmlformats.org/officeDocument/2006/relationships/font" Target="fonts/PT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" name="Google Shape;2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" name="Google Shape;3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12.png"/><Relationship Id="rId7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/>
          <p:nvPr/>
        </p:nvSpPr>
        <p:spPr>
          <a:xfrm>
            <a:off x="6324124" y="3008709"/>
            <a:ext cx="6818352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b="0" i="0" lang="en-US" sz="44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Dominando la Pila ARM64</a:t>
            </a:r>
            <a:endParaRPr b="0" i="0" sz="4400" u="none" cap="none" strike="noStrike"/>
          </a:p>
        </p:txBody>
      </p:sp>
      <p:sp>
        <p:nvSpPr>
          <p:cNvPr id="34" name="Google Shape;34;p7"/>
          <p:cNvSpPr/>
          <p:nvPr/>
        </p:nvSpPr>
        <p:spPr>
          <a:xfrm>
            <a:off x="6324124" y="4071699"/>
            <a:ext cx="7468553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Exploraremos la pila en la arquitectura ARM de 64 bits. Esta estructura es vital para gestionar la memoria local. También facilita las operaciones de las funciones.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0" name="Google Shape;4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/>
          <p:nvPr/>
        </p:nvSpPr>
        <p:spPr>
          <a:xfrm>
            <a:off x="6211372" y="900351"/>
            <a:ext cx="7694057" cy="12184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00"/>
              <a:buFont typeface="Nunito"/>
              <a:buNone/>
            </a:pPr>
            <a:r>
              <a:rPr b="0" i="0" lang="en-US" sz="38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Casos de Uso Esenciales de la Pila en ARM64</a:t>
            </a:r>
            <a:endParaRPr b="0" i="0" sz="3800" u="none" cap="none" strike="noStrike"/>
          </a:p>
        </p:txBody>
      </p:sp>
      <p:sp>
        <p:nvSpPr>
          <p:cNvPr id="42" name="Google Shape;42;p8"/>
          <p:cNvSpPr/>
          <p:nvPr/>
        </p:nvSpPr>
        <p:spPr>
          <a:xfrm>
            <a:off x="6211372" y="2429470"/>
            <a:ext cx="466011" cy="466011"/>
          </a:xfrm>
          <a:prstGeom prst="roundRect">
            <a:avLst>
              <a:gd fmla="val 66680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3" name="Google Shape;4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98168" y="2479715"/>
            <a:ext cx="292418" cy="365522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/>
          <p:nvPr/>
        </p:nvSpPr>
        <p:spPr>
          <a:xfrm>
            <a:off x="6884432" y="2500670"/>
            <a:ext cx="2536746" cy="304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"/>
              <a:buNone/>
            </a:pPr>
            <a:r>
              <a:rPr b="0" i="0" lang="en-US" sz="19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Llamadas a Subrutinas</a:t>
            </a:r>
            <a:endParaRPr b="0" i="0" sz="1900" u="none" cap="none" strike="noStrike"/>
          </a:p>
        </p:txBody>
      </p:sp>
      <p:sp>
        <p:nvSpPr>
          <p:cNvPr id="45" name="Google Shape;45;p8"/>
          <p:cNvSpPr/>
          <p:nvPr/>
        </p:nvSpPr>
        <p:spPr>
          <a:xfrm>
            <a:off x="6884432" y="2929414"/>
            <a:ext cx="7020997" cy="6629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Almacena automáticamente el contexto y los parámetros. Salva las direcciones de retorno.</a:t>
            </a:r>
            <a:endParaRPr b="0" i="0" sz="1600" u="none" cap="none" strike="noStrike"/>
          </a:p>
        </p:txBody>
      </p:sp>
      <p:sp>
        <p:nvSpPr>
          <p:cNvPr id="46" name="Google Shape;46;p8"/>
          <p:cNvSpPr/>
          <p:nvPr/>
        </p:nvSpPr>
        <p:spPr>
          <a:xfrm>
            <a:off x="6211372" y="4006572"/>
            <a:ext cx="466011" cy="466011"/>
          </a:xfrm>
          <a:prstGeom prst="roundRect">
            <a:avLst>
              <a:gd fmla="val 66680" name="adj"/>
            </a:avLst>
          </a:prstGeom>
          <a:solidFill>
            <a:srgbClr val="F3F3FF"/>
          </a:solidFill>
          <a:ln cap="flat" cmpd="sng" w="22850">
            <a:solidFill>
              <a:srgbClr val="018C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7" name="Google Shape;47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98168" y="4056817"/>
            <a:ext cx="292418" cy="365522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>
            <a:off x="6884432" y="4077772"/>
            <a:ext cx="2800707" cy="304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"/>
              <a:buNone/>
            </a:pPr>
            <a:r>
              <a:rPr b="0" i="0" lang="en-US" sz="19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Manejo de Interrupciones</a:t>
            </a:r>
            <a:endParaRPr b="0" i="0" sz="1900" u="none" cap="none" strike="noStrike"/>
          </a:p>
        </p:txBody>
      </p:sp>
      <p:sp>
        <p:nvSpPr>
          <p:cNvPr id="49" name="Google Shape;49;p8"/>
          <p:cNvSpPr/>
          <p:nvPr/>
        </p:nvSpPr>
        <p:spPr>
          <a:xfrm>
            <a:off x="6884432" y="4506516"/>
            <a:ext cx="7020997" cy="331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Salvaguarda el estado del procesador. Es crucial durante eventos inesperados.</a:t>
            </a:r>
            <a:endParaRPr b="0" i="0" sz="1600" u="none" cap="none" strike="noStrike"/>
          </a:p>
        </p:txBody>
      </p:sp>
      <p:sp>
        <p:nvSpPr>
          <p:cNvPr id="50" name="Google Shape;50;p8"/>
          <p:cNvSpPr/>
          <p:nvPr/>
        </p:nvSpPr>
        <p:spPr>
          <a:xfrm>
            <a:off x="6211372" y="5252204"/>
            <a:ext cx="466011" cy="466011"/>
          </a:xfrm>
          <a:prstGeom prst="roundRect">
            <a:avLst>
              <a:gd fmla="val 66680" name="adj"/>
            </a:avLst>
          </a:prstGeom>
          <a:solidFill>
            <a:srgbClr val="F3F3FF"/>
          </a:solidFill>
          <a:ln cap="flat" cmpd="sng" w="22850">
            <a:solidFill>
              <a:srgbClr val="DA33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1" name="Google Shape;51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98168" y="5302448"/>
            <a:ext cx="292418" cy="36552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/>
          <p:nvPr/>
        </p:nvSpPr>
        <p:spPr>
          <a:xfrm>
            <a:off x="6884432" y="5323403"/>
            <a:ext cx="3270409" cy="304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"/>
              <a:buNone/>
            </a:pPr>
            <a:r>
              <a:rPr b="0" i="0" lang="en-US" sz="19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Implementación de Recursión</a:t>
            </a:r>
            <a:endParaRPr b="0" i="0" sz="1900" u="none" cap="none" strike="noStrike"/>
          </a:p>
        </p:txBody>
      </p:sp>
      <p:sp>
        <p:nvSpPr>
          <p:cNvPr id="53" name="Google Shape;53;p8"/>
          <p:cNvSpPr/>
          <p:nvPr/>
        </p:nvSpPr>
        <p:spPr>
          <a:xfrm>
            <a:off x="6884432" y="5752147"/>
            <a:ext cx="7020997" cy="331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Cada llamada recursiva reserva un nuevo marco de pila.</a:t>
            </a:r>
            <a:endParaRPr b="0" i="0" sz="1600" u="none" cap="none" strike="noStrike"/>
          </a:p>
        </p:txBody>
      </p:sp>
      <p:sp>
        <p:nvSpPr>
          <p:cNvPr id="54" name="Google Shape;54;p8"/>
          <p:cNvSpPr/>
          <p:nvPr/>
        </p:nvSpPr>
        <p:spPr>
          <a:xfrm>
            <a:off x="6211372" y="6497836"/>
            <a:ext cx="466011" cy="466011"/>
          </a:xfrm>
          <a:prstGeom prst="roundRect">
            <a:avLst>
              <a:gd fmla="val 66680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5" name="Google Shape;55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98168" y="6548080"/>
            <a:ext cx="292418" cy="365522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/>
          <p:nvPr/>
        </p:nvSpPr>
        <p:spPr>
          <a:xfrm>
            <a:off x="6884432" y="6569035"/>
            <a:ext cx="2437090" cy="304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"/>
              <a:buNone/>
            </a:pPr>
            <a:r>
              <a:rPr b="0" i="0" lang="en-US" sz="19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Seguridad Mejorada</a:t>
            </a:r>
            <a:endParaRPr b="0" i="0" sz="1900" u="none" cap="none" strike="noStrike"/>
          </a:p>
        </p:txBody>
      </p:sp>
      <p:sp>
        <p:nvSpPr>
          <p:cNvPr id="57" name="Google Shape;57;p8"/>
          <p:cNvSpPr/>
          <p:nvPr/>
        </p:nvSpPr>
        <p:spPr>
          <a:xfrm>
            <a:off x="6884432" y="6997779"/>
            <a:ext cx="7020997" cy="331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Protege contra desbordamientos. Utiliza mecanismos como los "stack canaries".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3" name="Google Shape;6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/>
          <p:nvPr/>
        </p:nvSpPr>
        <p:spPr>
          <a:xfrm>
            <a:off x="6316504" y="652820"/>
            <a:ext cx="7483792" cy="13949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350"/>
              <a:buFont typeface="Nunito"/>
              <a:buNone/>
            </a:pPr>
            <a:r>
              <a:rPr b="0" i="0" lang="en-US" sz="435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Ejemplos Prácticos de Implementación</a:t>
            </a:r>
            <a:endParaRPr b="0" i="0" sz="4350" u="none" cap="none" strike="noStrike"/>
          </a:p>
        </p:txBody>
      </p:sp>
      <p:pic>
        <p:nvPicPr>
          <p:cNvPr descr="preencoded.png" id="65" name="Google Shape;6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16504" y="2403515"/>
            <a:ext cx="1185863" cy="1724382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/>
          <p:nvPr/>
        </p:nvSpPr>
        <p:spPr>
          <a:xfrm>
            <a:off x="7858125" y="2640687"/>
            <a:ext cx="3677602" cy="3488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150"/>
              <a:buFont typeface="Nunito"/>
              <a:buNone/>
            </a:pPr>
            <a:r>
              <a:rPr b="0" i="0" lang="en-US" sz="215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Prototipo de Función ARM64</a:t>
            </a:r>
            <a:endParaRPr b="0" i="0" sz="2150" u="none" cap="none" strike="noStrike"/>
          </a:p>
        </p:txBody>
      </p:sp>
      <p:sp>
        <p:nvSpPr>
          <p:cNvPr id="67" name="Google Shape;67;p9"/>
          <p:cNvSpPr/>
          <p:nvPr/>
        </p:nvSpPr>
        <p:spPr>
          <a:xfrm>
            <a:off x="7858125" y="3131820"/>
            <a:ext cx="5942171" cy="7589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459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Usa instrucciones </a:t>
            </a:r>
            <a:r>
              <a:rPr b="1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stp</a:t>
            </a: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 y </a:t>
            </a:r>
            <a:r>
              <a:rPr b="1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ldp</a:t>
            </a: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 para guardar/restaurar registros. Optimiza el uso de la pila.</a:t>
            </a:r>
            <a:endParaRPr b="0" i="0" sz="1850" u="none" cap="none" strike="noStrike"/>
          </a:p>
        </p:txBody>
      </p:sp>
      <p:pic>
        <p:nvPicPr>
          <p:cNvPr descr="preencoded.png" id="68" name="Google Shape;68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16504" y="4127897"/>
            <a:ext cx="1185863" cy="172438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/>
          <p:nvPr/>
        </p:nvSpPr>
        <p:spPr>
          <a:xfrm>
            <a:off x="7858125" y="4365069"/>
            <a:ext cx="5076944" cy="3488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150"/>
              <a:buFont typeface="Nunito"/>
              <a:buNone/>
            </a:pPr>
            <a:r>
              <a:rPr b="0" i="0" lang="en-US" sz="215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Algoritmos Recursivos (C/Ensamblador)</a:t>
            </a:r>
            <a:endParaRPr b="0" i="0" sz="2150" u="none" cap="none" strike="noStrike"/>
          </a:p>
        </p:txBody>
      </p:sp>
      <p:sp>
        <p:nvSpPr>
          <p:cNvPr id="70" name="Google Shape;70;p9"/>
          <p:cNvSpPr/>
          <p:nvPr/>
        </p:nvSpPr>
        <p:spPr>
          <a:xfrm>
            <a:off x="7858125" y="4856202"/>
            <a:ext cx="5942171" cy="7589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459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Cada llamada de factorial o Fibonacci añade un marco. Demuestra la expansión de la pila.</a:t>
            </a:r>
            <a:endParaRPr b="0" i="0" sz="1850" u="none" cap="none" strike="noStrike"/>
          </a:p>
        </p:txBody>
      </p:sp>
      <p:pic>
        <p:nvPicPr>
          <p:cNvPr descr="preencoded.png" id="71" name="Google Shape;71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16504" y="5852279"/>
            <a:ext cx="1185863" cy="1724382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/>
          <p:nvPr/>
        </p:nvSpPr>
        <p:spPr>
          <a:xfrm>
            <a:off x="7858125" y="6089452"/>
            <a:ext cx="3905607" cy="3488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150"/>
              <a:buFont typeface="Nunito"/>
              <a:buNone/>
            </a:pPr>
            <a:r>
              <a:rPr b="0" i="0" lang="en-US" sz="215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Manejo de Interrupciones (ISR)</a:t>
            </a:r>
            <a:endParaRPr b="0" i="0" sz="2150" u="none" cap="none" strike="noStrike"/>
          </a:p>
        </p:txBody>
      </p:sp>
      <p:sp>
        <p:nvSpPr>
          <p:cNvPr id="73" name="Google Shape;73;p9"/>
          <p:cNvSpPr/>
          <p:nvPr/>
        </p:nvSpPr>
        <p:spPr>
          <a:xfrm>
            <a:off x="7858125" y="6580584"/>
            <a:ext cx="5942171" cy="7589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459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El manejador guarda registros vitales. Asegura la integridad del proceso interrumpido.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9" name="Google Shape;7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/>
          <p:nvPr/>
        </p:nvSpPr>
        <p:spPr>
          <a:xfrm>
            <a:off x="6324124" y="942618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b="0" i="0" lang="en-US" sz="44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Conclusión y Recomendaciones Finales</a:t>
            </a:r>
            <a:endParaRPr b="0" i="0" sz="4400" u="none" cap="none" strike="noStrike"/>
          </a:p>
        </p:txBody>
      </p:sp>
      <p:sp>
        <p:nvSpPr>
          <p:cNvPr id="81" name="Google Shape;81;p10"/>
          <p:cNvSpPr/>
          <p:nvPr/>
        </p:nvSpPr>
        <p:spPr>
          <a:xfrm>
            <a:off x="6324124" y="2709624"/>
            <a:ext cx="3614618" cy="2551986"/>
          </a:xfrm>
          <a:prstGeom prst="roundRect">
            <a:avLst>
              <a:gd fmla="val 14070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0"/>
          <p:cNvSpPr/>
          <p:nvPr/>
        </p:nvSpPr>
        <p:spPr>
          <a:xfrm>
            <a:off x="6586299" y="2971800"/>
            <a:ext cx="2821424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b="0" i="0" lang="en-US" sz="22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Rol Esencial de la Pila</a:t>
            </a:r>
            <a:endParaRPr b="0" i="0" sz="2200" u="none" cap="none" strike="noStrike"/>
          </a:p>
        </p:txBody>
      </p:sp>
      <p:sp>
        <p:nvSpPr>
          <p:cNvPr id="83" name="Google Shape;83;p10"/>
          <p:cNvSpPr/>
          <p:nvPr/>
        </p:nvSpPr>
        <p:spPr>
          <a:xfrm>
            <a:off x="6586299" y="3467338"/>
            <a:ext cx="3090267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La pila es fundamental para el control de flujo. Administra eficientemente la memoria en ARM64.</a:t>
            </a:r>
            <a:endParaRPr b="0" i="0" sz="1850" u="none" cap="none" strike="noStrike"/>
          </a:p>
        </p:txBody>
      </p:sp>
      <p:sp>
        <p:nvSpPr>
          <p:cNvPr id="84" name="Google Shape;84;p10"/>
          <p:cNvSpPr/>
          <p:nvPr/>
        </p:nvSpPr>
        <p:spPr>
          <a:xfrm>
            <a:off x="10178058" y="2709624"/>
            <a:ext cx="3614618" cy="2551986"/>
          </a:xfrm>
          <a:prstGeom prst="roundRect">
            <a:avLst>
              <a:gd fmla="val 14070" name="adj"/>
            </a:avLst>
          </a:prstGeom>
          <a:solidFill>
            <a:srgbClr val="F3F3FF"/>
          </a:solidFill>
          <a:ln cap="flat" cmpd="sng" w="22850">
            <a:solidFill>
              <a:srgbClr val="018C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0"/>
          <p:cNvSpPr/>
          <p:nvPr/>
        </p:nvSpPr>
        <p:spPr>
          <a:xfrm>
            <a:off x="10440233" y="2971800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b="0" i="0" lang="en-US" sz="22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Fundamento Clave</a:t>
            </a:r>
            <a:endParaRPr b="0" i="0" sz="2200" u="none" cap="none" strike="noStrike"/>
          </a:p>
        </p:txBody>
      </p:sp>
      <p:sp>
        <p:nvSpPr>
          <p:cNvPr id="86" name="Google Shape;86;p10"/>
          <p:cNvSpPr/>
          <p:nvPr/>
        </p:nvSpPr>
        <p:spPr>
          <a:xfrm>
            <a:off x="10440233" y="3467338"/>
            <a:ext cx="3090267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Permite llamadas, recursión y manejo eficiente de recursos. Es una base de la programación.</a:t>
            </a:r>
            <a:endParaRPr b="0" i="0" sz="1850" u="none" cap="none" strike="noStrike"/>
          </a:p>
        </p:txBody>
      </p:sp>
      <p:sp>
        <p:nvSpPr>
          <p:cNvPr id="87" name="Google Shape;87;p10"/>
          <p:cNvSpPr/>
          <p:nvPr/>
        </p:nvSpPr>
        <p:spPr>
          <a:xfrm>
            <a:off x="6324124" y="5500926"/>
            <a:ext cx="7468553" cy="1785938"/>
          </a:xfrm>
          <a:prstGeom prst="roundRect">
            <a:avLst>
              <a:gd fmla="val 20105" name="adj"/>
            </a:avLst>
          </a:prstGeom>
          <a:solidFill>
            <a:srgbClr val="F3F3FF"/>
          </a:solidFill>
          <a:ln cap="flat" cmpd="sng" w="22850">
            <a:solidFill>
              <a:srgbClr val="DA33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0"/>
          <p:cNvSpPr/>
          <p:nvPr/>
        </p:nvSpPr>
        <p:spPr>
          <a:xfrm>
            <a:off x="6586299" y="5763101"/>
            <a:ext cx="327719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b="0" i="0" lang="en-US" sz="2200" u="none" cap="none" strike="noStrik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Optimización y Seguridad</a:t>
            </a:r>
            <a:endParaRPr b="0" i="0" sz="2200" u="none" cap="none" strike="noStrike"/>
          </a:p>
        </p:txBody>
      </p:sp>
      <p:sp>
        <p:nvSpPr>
          <p:cNvPr id="89" name="Google Shape;89;p10"/>
          <p:cNvSpPr/>
          <p:nvPr/>
        </p:nvSpPr>
        <p:spPr>
          <a:xfrm>
            <a:off x="6586299" y="6258639"/>
            <a:ext cx="6944201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Comprender su funcionamiento es vital. Facilita la optimización y mejora la seguridad.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